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7" r:id="rId3"/>
    <p:sldId id="280" r:id="rId4"/>
    <p:sldId id="279" r:id="rId5"/>
    <p:sldId id="263" r:id="rId6"/>
    <p:sldId id="273" r:id="rId7"/>
    <p:sldId id="267" r:id="rId8"/>
    <p:sldId id="274" r:id="rId9"/>
    <p:sldId id="271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38" autoAdjust="0"/>
  </p:normalViewPr>
  <p:slideViewPr>
    <p:cSldViewPr snapToGrid="0">
      <p:cViewPr varScale="1">
        <p:scale>
          <a:sx n="42" d="100"/>
          <a:sy n="42" d="100"/>
        </p:scale>
        <p:origin x="3184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2CEBE72-44E9-4667-A689-A64EF7EB17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For millions of families navigating genetic or developmental conditions</a:t>
          </a:r>
        </a:p>
      </dgm:t>
    </dgm:pt>
    <dgm:pt modelId="{50DF0FA8-D88D-48F5-8C6C-FBF168952D7C}" type="parTrans" cxnId="{E94AD82D-76BF-4432-937D-EFE9E9657DF2}">
      <dgm:prSet/>
      <dgm:spPr/>
      <dgm:t>
        <a:bodyPr/>
        <a:lstStyle/>
        <a:p>
          <a:endParaRPr lang="en-US"/>
        </a:p>
      </dgm:t>
    </dgm:pt>
    <dgm:pt modelId="{E6D8EEFE-54E8-4F65-8129-6DD154FEF470}" type="sibTrans" cxnId="{E94AD82D-76BF-4432-937D-EFE9E9657DF2}">
      <dgm:prSet/>
      <dgm:spPr/>
      <dgm:t>
        <a:bodyPr/>
        <a:lstStyle/>
        <a:p>
          <a:endParaRPr lang="en-US"/>
        </a:p>
      </dgm:t>
    </dgm:pt>
    <dgm:pt modelId="{E01476DD-1C89-4840-BE31-255EE74F52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Guidance is fragmented</a:t>
          </a:r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782568AD-F753-4D9A-8FE2-D6EF8B08C4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64C5B3F1-0968-434B-B4A9-489CDDF223A3}" type="pres">
      <dgm:prSet presAssocID="{A2CEBE72-44E9-4667-A689-A64EF7EB1765}" presName="compNode" presStyleCnt="0"/>
      <dgm:spPr/>
    </dgm:pt>
    <dgm:pt modelId="{6629D615-82C3-4405-9AD3-B4A43ABDD697}" type="pres">
      <dgm:prSet presAssocID="{A2CEBE72-44E9-4667-A689-A64EF7EB17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ACC3FA-1391-4D95-96E9-162A296485AE}" type="pres">
      <dgm:prSet presAssocID="{A2CEBE72-44E9-4667-A689-A64EF7EB17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B72F9E9D-2446-45B1-A788-85B9BB1CAE71}" type="pres">
      <dgm:prSet presAssocID="{A2CEBE72-44E9-4667-A689-A64EF7EB1765}" presName="spaceRect" presStyleCnt="0"/>
      <dgm:spPr/>
    </dgm:pt>
    <dgm:pt modelId="{67E95EB5-6B47-4158-9E77-C581248E9787}" type="pres">
      <dgm:prSet presAssocID="{A2CEBE72-44E9-4667-A689-A64EF7EB1765}" presName="textRect" presStyleLbl="revTx" presStyleIdx="0" presStyleCnt="4" custLinFactY="-74669" custLinFactNeighborX="85152" custLinFactNeighborY="-100000">
        <dgm:presLayoutVars>
          <dgm:chMax val="1"/>
          <dgm:chPref val="1"/>
        </dgm:presLayoutVars>
      </dgm:prSet>
      <dgm:spPr/>
    </dgm:pt>
    <dgm:pt modelId="{A5F8DC18-3954-4509-BE58-C418129E63A3}" type="pres">
      <dgm:prSet presAssocID="{E6D8EEFE-54E8-4F65-8129-6DD154FEF470}" presName="sibTrans" presStyleCnt="0"/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1" presStyleCnt="4" custLinFactX="-94923" custLinFactY="7052" custLinFactNeighborX="-10000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1" presStyleCnt="4" custLinFactX="-145948" custLinFactY="89451" custLinFactNeighborX="-200000" custLinFactNeighborY="1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1" presStyleCnt="4" custScaleY="84614" custLinFactNeighborX="-28513" custLinFactNeighborY="-12013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2" presStyleCnt="4" custLinFactNeighborX="-5609" custLinFactNeighborY="-11255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2" presStyleCnt="4" custLinFactNeighborX="-19552" custLinFactNeighborY="-1955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2" presStyleCnt="4" custLinFactY="-89815" custLinFactNeighborX="82119" custLinFactNeighborY="-100000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3" presStyleCnt="4" custLinFactX="-100000" custLinFactNeighborX="-100995" custLinFactNeighborY="96291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3" presStyleCnt="4" custLinFactX="-150307" custLinFactY="54787" custLinFactNeighborX="-200000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3" presStyleCnt="4" custLinFactNeighborX="-34786" custLinFactNeighborY="-14804">
        <dgm:presLayoutVars>
          <dgm:chMax val="1"/>
          <dgm:chPref val="1"/>
        </dgm:presLayoutVars>
      </dgm:prSet>
      <dgm:spPr/>
    </dgm:pt>
  </dgm:ptLst>
  <dgm:cxnLst>
    <dgm:cxn modelId="{E94AD82D-76BF-4432-937D-EFE9E9657DF2}" srcId="{A1ED50B5-BA41-4898-9B7D-3D518AA3D2C4}" destId="{A2CEBE72-44E9-4667-A689-A64EF7EB1765}" srcOrd="0" destOrd="0" parTransId="{50DF0FA8-D88D-48F5-8C6C-FBF168952D7C}" sibTransId="{E6D8EEFE-54E8-4F65-8129-6DD154FEF470}"/>
    <dgm:cxn modelId="{8BA84935-7376-4CE9-B325-AEF59B67AD17}" srcId="{A1ED50B5-BA41-4898-9B7D-3D518AA3D2C4}" destId="{01C3821C-B97A-44CD-B0BF-266D295FA841}" srcOrd="3" destOrd="0" parTransId="{A1CF2831-045E-46B9-B425-438E47C1E222}" sibTransId="{97D605C0-79BE-47EE-B188-F1E334E328C7}"/>
    <dgm:cxn modelId="{ABA18C35-7B80-48F4-9D3B-CF9E4F1139A3}" type="presOf" srcId="{A2CEBE72-44E9-4667-A689-A64EF7EB1765}" destId="{67E95EB5-6B47-4158-9E77-C581248E9787}" srcOrd="0" destOrd="0" presId="urn:microsoft.com/office/officeart/2018/5/layout/IconLeafLabelList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1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2" destOrd="0" parTransId="{00A3F434-2B97-4EC5-965A-5DA17F4418E7}" sibTransId="{FB6ED662-0039-4F56-B87A-4F00D6BBB103}"/>
    <dgm:cxn modelId="{85AABFCF-7DD4-456F-BC69-DA88416950A8}" type="presParOf" srcId="{B07040B0-9726-4A6C-9DAB-052E22BE0F28}" destId="{64C5B3F1-0968-434B-B4A9-489CDDF223A3}" srcOrd="0" destOrd="0" presId="urn:microsoft.com/office/officeart/2018/5/layout/IconLeafLabelList"/>
    <dgm:cxn modelId="{D6634257-37F8-472A-883B-97C7EEB02664}" type="presParOf" srcId="{64C5B3F1-0968-434B-B4A9-489CDDF223A3}" destId="{6629D615-82C3-4405-9AD3-B4A43ABDD697}" srcOrd="0" destOrd="0" presId="urn:microsoft.com/office/officeart/2018/5/layout/IconLeafLabelList"/>
    <dgm:cxn modelId="{A01DF746-1E44-42B3-8205-B35DF3E23CAE}" type="presParOf" srcId="{64C5B3F1-0968-434B-B4A9-489CDDF223A3}" destId="{1CACC3FA-1391-4D95-96E9-162A296485AE}" srcOrd="1" destOrd="0" presId="urn:microsoft.com/office/officeart/2018/5/layout/IconLeafLabelList"/>
    <dgm:cxn modelId="{9B981C97-0F9F-4433-9EB8-5B1F4CC705D0}" type="presParOf" srcId="{64C5B3F1-0968-434B-B4A9-489CDDF223A3}" destId="{B72F9E9D-2446-45B1-A788-85B9BB1CAE71}" srcOrd="2" destOrd="0" presId="urn:microsoft.com/office/officeart/2018/5/layout/IconLeafLabelList"/>
    <dgm:cxn modelId="{F624CFF6-5FF4-48AC-9225-4BA1D2415B90}" type="presParOf" srcId="{64C5B3F1-0968-434B-B4A9-489CDDF223A3}" destId="{67E95EB5-6B47-4158-9E77-C581248E9787}" srcOrd="3" destOrd="0" presId="urn:microsoft.com/office/officeart/2018/5/layout/IconLeafLabelList"/>
    <dgm:cxn modelId="{BD2FA737-A013-4902-8F5F-23BD038C7BEC}" type="presParOf" srcId="{B07040B0-9726-4A6C-9DAB-052E22BE0F28}" destId="{A5F8DC18-3954-4509-BE58-C418129E63A3}" srcOrd="1" destOrd="0" presId="urn:microsoft.com/office/officeart/2018/5/layout/IconLeafLabelList"/>
    <dgm:cxn modelId="{ABBF8676-E5D0-4C34-AAD2-21A949C8ED4C}" type="presParOf" srcId="{B07040B0-9726-4A6C-9DAB-052E22BE0F28}" destId="{4416F257-02A5-4EDD-8F46-31A9C9973828}" srcOrd="2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3" destOrd="0" presId="urn:microsoft.com/office/officeart/2018/5/layout/IconLeafLabelList"/>
    <dgm:cxn modelId="{32D54D61-BC2F-4318-A259-84EBD297FF19}" type="presParOf" srcId="{B07040B0-9726-4A6C-9DAB-052E22BE0F28}" destId="{F5AA65F0-C531-4444-80FA-17A0B21332D1}" srcOrd="4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5" destOrd="0" presId="urn:microsoft.com/office/officeart/2018/5/layout/IconLeafLabelList"/>
    <dgm:cxn modelId="{3403B2CA-586D-4321-8ECA-6313E21EC83A}" type="presParOf" srcId="{B07040B0-9726-4A6C-9DAB-052E22BE0F28}" destId="{A47DB5CE-9900-4576-8EBC-90EFACF0F5F3}" srcOrd="6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005D51-862E-4BAB-B35E-81A626F593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E91F8C-44D1-404C-97BD-B2AFEEDB3A4A}">
      <dgm:prSet/>
      <dgm:spPr/>
      <dgm:t>
        <a:bodyPr/>
        <a:lstStyle/>
        <a:p>
          <a:r>
            <a:rPr lang="en-US" dirty="0"/>
            <a:t>That’s why we built Genex</a:t>
          </a:r>
        </a:p>
      </dgm:t>
    </dgm:pt>
    <dgm:pt modelId="{3297395D-E725-4A11-885C-81B7364F4DC9}" type="parTrans" cxnId="{A829B8B9-9AEB-4385-AC84-E34E94A15ED0}">
      <dgm:prSet/>
      <dgm:spPr/>
      <dgm:t>
        <a:bodyPr/>
        <a:lstStyle/>
        <a:p>
          <a:endParaRPr lang="en-US"/>
        </a:p>
      </dgm:t>
    </dgm:pt>
    <dgm:pt modelId="{E2BA595E-4AE8-4128-9627-C9086945D163}" type="sibTrans" cxnId="{A829B8B9-9AEB-4385-AC84-E34E94A15ED0}">
      <dgm:prSet/>
      <dgm:spPr/>
      <dgm:t>
        <a:bodyPr/>
        <a:lstStyle/>
        <a:p>
          <a:endParaRPr lang="en-US"/>
        </a:p>
      </dgm:t>
    </dgm:pt>
    <dgm:pt modelId="{85676CAC-964B-4CA6-8395-2EC2BC7A72AE}">
      <dgm:prSet/>
      <dgm:spPr/>
      <dgm:t>
        <a:bodyPr/>
        <a:lstStyle/>
        <a:p>
          <a:r>
            <a:rPr lang="en-US"/>
            <a:t>A privacy-first app </a:t>
          </a:r>
        </a:p>
      </dgm:t>
    </dgm:pt>
    <dgm:pt modelId="{829AE427-E5FF-4D2F-BC07-35E2349C87AD}" type="parTrans" cxnId="{5CE7FC8A-9DF5-4266-BDB8-DC4B61C571B4}">
      <dgm:prSet/>
      <dgm:spPr/>
      <dgm:t>
        <a:bodyPr/>
        <a:lstStyle/>
        <a:p>
          <a:endParaRPr lang="en-US"/>
        </a:p>
      </dgm:t>
    </dgm:pt>
    <dgm:pt modelId="{4E3478E1-B8AA-40C3-A6AA-0B6010939181}" type="sibTrans" cxnId="{5CE7FC8A-9DF5-4266-BDB8-DC4B61C571B4}">
      <dgm:prSet/>
      <dgm:spPr/>
      <dgm:t>
        <a:bodyPr/>
        <a:lstStyle/>
        <a:p>
          <a:endParaRPr lang="en-US"/>
        </a:p>
      </dgm:t>
    </dgm:pt>
    <dgm:pt modelId="{B60C11AB-476D-48C8-8905-941CB3CACB8E}">
      <dgm:prSet/>
      <dgm:spPr/>
      <dgm:t>
        <a:bodyPr/>
        <a:lstStyle/>
        <a:p>
          <a:r>
            <a:rPr lang="en-US" dirty="0"/>
            <a:t>That uses generative AI </a:t>
          </a:r>
        </a:p>
      </dgm:t>
    </dgm:pt>
    <dgm:pt modelId="{C8EF2379-DDF9-49BC-A92B-960D5C5412A7}" type="parTrans" cxnId="{D57F5B77-5307-4B42-AF16-1F847D9B98FE}">
      <dgm:prSet/>
      <dgm:spPr/>
      <dgm:t>
        <a:bodyPr/>
        <a:lstStyle/>
        <a:p>
          <a:endParaRPr lang="en-US"/>
        </a:p>
      </dgm:t>
    </dgm:pt>
    <dgm:pt modelId="{8DE31BBF-283B-4976-B6C0-737C6C365FE0}" type="sibTrans" cxnId="{D57F5B77-5307-4B42-AF16-1F847D9B98FE}">
      <dgm:prSet/>
      <dgm:spPr/>
      <dgm:t>
        <a:bodyPr/>
        <a:lstStyle/>
        <a:p>
          <a:endParaRPr lang="en-US"/>
        </a:p>
      </dgm:t>
    </dgm:pt>
    <dgm:pt modelId="{9482AB0F-B5EF-4CC8-8A3D-62E83EC98154}">
      <dgm:prSet/>
      <dgm:spPr/>
      <dgm:t>
        <a:bodyPr/>
        <a:lstStyle/>
        <a:p>
          <a:r>
            <a:rPr lang="en-US"/>
            <a:t>And based on your child’s needs</a:t>
          </a:r>
        </a:p>
      </dgm:t>
    </dgm:pt>
    <dgm:pt modelId="{2247936B-9B68-4481-A0B7-0E91AC8B86A9}" type="parTrans" cxnId="{3D8E271E-83B7-49EB-803C-839A8D58256F}">
      <dgm:prSet/>
      <dgm:spPr/>
      <dgm:t>
        <a:bodyPr/>
        <a:lstStyle/>
        <a:p>
          <a:endParaRPr lang="en-US"/>
        </a:p>
      </dgm:t>
    </dgm:pt>
    <dgm:pt modelId="{078C4B73-0E37-4FD8-95AD-209379D5DC3A}" type="sibTrans" cxnId="{3D8E271E-83B7-49EB-803C-839A8D58256F}">
      <dgm:prSet/>
      <dgm:spPr/>
      <dgm:t>
        <a:bodyPr/>
        <a:lstStyle/>
        <a:p>
          <a:endParaRPr lang="en-US"/>
        </a:p>
      </dgm:t>
    </dgm:pt>
    <dgm:pt modelId="{AFF4AA64-E033-4A5B-BD5E-D82C887563C2}">
      <dgm:prSet/>
      <dgm:spPr/>
      <dgm:t>
        <a:bodyPr/>
        <a:lstStyle/>
        <a:p>
          <a:r>
            <a:rPr lang="en-US"/>
            <a:t>Builds clear, daily, bite-sized activities</a:t>
          </a:r>
        </a:p>
      </dgm:t>
    </dgm:pt>
    <dgm:pt modelId="{6F574CF8-58DE-4969-9D2E-93E2971E8B53}" type="parTrans" cxnId="{47BBFAAF-C962-4481-86BD-649D6CD17940}">
      <dgm:prSet/>
      <dgm:spPr/>
      <dgm:t>
        <a:bodyPr/>
        <a:lstStyle/>
        <a:p>
          <a:endParaRPr lang="en-US"/>
        </a:p>
      </dgm:t>
    </dgm:pt>
    <dgm:pt modelId="{FB24A2B3-D258-40EB-BA12-7F9BD58DF039}" type="sibTrans" cxnId="{47BBFAAF-C962-4481-86BD-649D6CD17940}">
      <dgm:prSet/>
      <dgm:spPr/>
      <dgm:t>
        <a:bodyPr/>
        <a:lstStyle/>
        <a:p>
          <a:endParaRPr lang="en-US"/>
        </a:p>
      </dgm:t>
    </dgm:pt>
    <dgm:pt modelId="{45E3A04A-55D6-4A47-88A8-FE07792FDD2D}">
      <dgm:prSet/>
      <dgm:spPr/>
      <dgm:t>
        <a:bodyPr/>
        <a:lstStyle/>
        <a:p>
          <a:r>
            <a:rPr lang="en-US" dirty="0"/>
            <a:t>You can actually use it at home and at school</a:t>
          </a:r>
        </a:p>
      </dgm:t>
    </dgm:pt>
    <dgm:pt modelId="{8D168A21-9A57-4771-8393-F61F4C79F546}" type="parTrans" cxnId="{86623C76-860D-4B31-AD08-F5A51936AE3D}">
      <dgm:prSet/>
      <dgm:spPr/>
      <dgm:t>
        <a:bodyPr/>
        <a:lstStyle/>
        <a:p>
          <a:endParaRPr lang="en-US"/>
        </a:p>
      </dgm:t>
    </dgm:pt>
    <dgm:pt modelId="{0D819186-E43B-4197-ABB6-F9EAE6C6ABE9}" type="sibTrans" cxnId="{86623C76-860D-4B31-AD08-F5A51936AE3D}">
      <dgm:prSet/>
      <dgm:spPr/>
      <dgm:t>
        <a:bodyPr/>
        <a:lstStyle/>
        <a:p>
          <a:endParaRPr lang="en-US"/>
        </a:p>
      </dgm:t>
    </dgm:pt>
    <dgm:pt modelId="{58620198-C028-4A0D-9A65-FA900CDE2AFB}" type="pres">
      <dgm:prSet presAssocID="{37005D51-862E-4BAB-B35E-81A626F59306}" presName="vert0" presStyleCnt="0">
        <dgm:presLayoutVars>
          <dgm:dir/>
          <dgm:animOne val="branch"/>
          <dgm:animLvl val="lvl"/>
        </dgm:presLayoutVars>
      </dgm:prSet>
      <dgm:spPr/>
    </dgm:pt>
    <dgm:pt modelId="{639D4A7B-BC23-4BDC-B361-F9CF64AA9C05}" type="pres">
      <dgm:prSet presAssocID="{79E91F8C-44D1-404C-97BD-B2AFEEDB3A4A}" presName="thickLine" presStyleLbl="alignNode1" presStyleIdx="0" presStyleCnt="6"/>
      <dgm:spPr/>
    </dgm:pt>
    <dgm:pt modelId="{6F0BAC12-1F88-46AF-9B36-C3AA5DC0425C}" type="pres">
      <dgm:prSet presAssocID="{79E91F8C-44D1-404C-97BD-B2AFEEDB3A4A}" presName="horz1" presStyleCnt="0"/>
      <dgm:spPr/>
    </dgm:pt>
    <dgm:pt modelId="{85A3B338-5452-4BF8-83B1-7CFC8C42D9D8}" type="pres">
      <dgm:prSet presAssocID="{79E91F8C-44D1-404C-97BD-B2AFEEDB3A4A}" presName="tx1" presStyleLbl="revTx" presStyleIdx="0" presStyleCnt="6"/>
      <dgm:spPr/>
    </dgm:pt>
    <dgm:pt modelId="{C8C7902A-57B7-4AF3-A7BA-F8F4B91EC448}" type="pres">
      <dgm:prSet presAssocID="{79E91F8C-44D1-404C-97BD-B2AFEEDB3A4A}" presName="vert1" presStyleCnt="0"/>
      <dgm:spPr/>
    </dgm:pt>
    <dgm:pt modelId="{276F1463-C156-4563-83C3-42F4DF79AFF7}" type="pres">
      <dgm:prSet presAssocID="{85676CAC-964B-4CA6-8395-2EC2BC7A72AE}" presName="thickLine" presStyleLbl="alignNode1" presStyleIdx="1" presStyleCnt="6"/>
      <dgm:spPr/>
    </dgm:pt>
    <dgm:pt modelId="{BC467407-CF91-4879-9C40-1DE950D6C41D}" type="pres">
      <dgm:prSet presAssocID="{85676CAC-964B-4CA6-8395-2EC2BC7A72AE}" presName="horz1" presStyleCnt="0"/>
      <dgm:spPr/>
    </dgm:pt>
    <dgm:pt modelId="{63F01F9D-A03C-4B41-90EC-B4D490A7A8BB}" type="pres">
      <dgm:prSet presAssocID="{85676CAC-964B-4CA6-8395-2EC2BC7A72AE}" presName="tx1" presStyleLbl="revTx" presStyleIdx="1" presStyleCnt="6"/>
      <dgm:spPr/>
    </dgm:pt>
    <dgm:pt modelId="{E3EE5ECE-CD7B-4A32-9739-33D25AC3F615}" type="pres">
      <dgm:prSet presAssocID="{85676CAC-964B-4CA6-8395-2EC2BC7A72AE}" presName="vert1" presStyleCnt="0"/>
      <dgm:spPr/>
    </dgm:pt>
    <dgm:pt modelId="{AF938E27-5408-438F-BE56-0E591FB49A1C}" type="pres">
      <dgm:prSet presAssocID="{B60C11AB-476D-48C8-8905-941CB3CACB8E}" presName="thickLine" presStyleLbl="alignNode1" presStyleIdx="2" presStyleCnt="6"/>
      <dgm:spPr/>
    </dgm:pt>
    <dgm:pt modelId="{50504D67-E377-4A02-9EB0-EF0A4BA4A070}" type="pres">
      <dgm:prSet presAssocID="{B60C11AB-476D-48C8-8905-941CB3CACB8E}" presName="horz1" presStyleCnt="0"/>
      <dgm:spPr/>
    </dgm:pt>
    <dgm:pt modelId="{9087F184-4853-4A3C-87E7-8821531BEB3A}" type="pres">
      <dgm:prSet presAssocID="{B60C11AB-476D-48C8-8905-941CB3CACB8E}" presName="tx1" presStyleLbl="revTx" presStyleIdx="2" presStyleCnt="6"/>
      <dgm:spPr/>
    </dgm:pt>
    <dgm:pt modelId="{FF6CA37A-5CB3-47D1-9E8A-ECD484DC48AB}" type="pres">
      <dgm:prSet presAssocID="{B60C11AB-476D-48C8-8905-941CB3CACB8E}" presName="vert1" presStyleCnt="0"/>
      <dgm:spPr/>
    </dgm:pt>
    <dgm:pt modelId="{BF99E4C1-C876-40BA-AB83-CD30080FDD58}" type="pres">
      <dgm:prSet presAssocID="{9482AB0F-B5EF-4CC8-8A3D-62E83EC98154}" presName="thickLine" presStyleLbl="alignNode1" presStyleIdx="3" presStyleCnt="6"/>
      <dgm:spPr/>
    </dgm:pt>
    <dgm:pt modelId="{26CAC95F-75D3-4807-9EAF-D61FC64910F9}" type="pres">
      <dgm:prSet presAssocID="{9482AB0F-B5EF-4CC8-8A3D-62E83EC98154}" presName="horz1" presStyleCnt="0"/>
      <dgm:spPr/>
    </dgm:pt>
    <dgm:pt modelId="{43F20668-68C6-4422-A3FB-ABC2132AD8A4}" type="pres">
      <dgm:prSet presAssocID="{9482AB0F-B5EF-4CC8-8A3D-62E83EC98154}" presName="tx1" presStyleLbl="revTx" presStyleIdx="3" presStyleCnt="6"/>
      <dgm:spPr/>
    </dgm:pt>
    <dgm:pt modelId="{3159FC74-9386-44A2-94D6-39EEA59E6C1F}" type="pres">
      <dgm:prSet presAssocID="{9482AB0F-B5EF-4CC8-8A3D-62E83EC98154}" presName="vert1" presStyleCnt="0"/>
      <dgm:spPr/>
    </dgm:pt>
    <dgm:pt modelId="{F67C9264-C74B-4F95-A514-DF84AE876137}" type="pres">
      <dgm:prSet presAssocID="{AFF4AA64-E033-4A5B-BD5E-D82C887563C2}" presName="thickLine" presStyleLbl="alignNode1" presStyleIdx="4" presStyleCnt="6"/>
      <dgm:spPr/>
    </dgm:pt>
    <dgm:pt modelId="{893A7ED2-D3B4-47E2-907D-1588EB0796EE}" type="pres">
      <dgm:prSet presAssocID="{AFF4AA64-E033-4A5B-BD5E-D82C887563C2}" presName="horz1" presStyleCnt="0"/>
      <dgm:spPr/>
    </dgm:pt>
    <dgm:pt modelId="{D5B53524-FA8C-4876-8604-ED93691D3CCF}" type="pres">
      <dgm:prSet presAssocID="{AFF4AA64-E033-4A5B-BD5E-D82C887563C2}" presName="tx1" presStyleLbl="revTx" presStyleIdx="4" presStyleCnt="6"/>
      <dgm:spPr/>
    </dgm:pt>
    <dgm:pt modelId="{5FBD6865-3AD3-4397-8509-7220485E1DD0}" type="pres">
      <dgm:prSet presAssocID="{AFF4AA64-E033-4A5B-BD5E-D82C887563C2}" presName="vert1" presStyleCnt="0"/>
      <dgm:spPr/>
    </dgm:pt>
    <dgm:pt modelId="{64AED7C0-6E9A-44DB-A3F4-A98F23DC8470}" type="pres">
      <dgm:prSet presAssocID="{45E3A04A-55D6-4A47-88A8-FE07792FDD2D}" presName="thickLine" presStyleLbl="alignNode1" presStyleIdx="5" presStyleCnt="6"/>
      <dgm:spPr/>
    </dgm:pt>
    <dgm:pt modelId="{5B3F8460-EC33-4EA6-B6EF-6D0EA5091770}" type="pres">
      <dgm:prSet presAssocID="{45E3A04A-55D6-4A47-88A8-FE07792FDD2D}" presName="horz1" presStyleCnt="0"/>
      <dgm:spPr/>
    </dgm:pt>
    <dgm:pt modelId="{E0D72CFA-6C86-4156-989E-FBCA2C811EDE}" type="pres">
      <dgm:prSet presAssocID="{45E3A04A-55D6-4A47-88A8-FE07792FDD2D}" presName="tx1" presStyleLbl="revTx" presStyleIdx="5" presStyleCnt="6"/>
      <dgm:spPr/>
    </dgm:pt>
    <dgm:pt modelId="{4FD286B2-B779-44CE-871B-776340D2EF4A}" type="pres">
      <dgm:prSet presAssocID="{45E3A04A-55D6-4A47-88A8-FE07792FDD2D}" presName="vert1" presStyleCnt="0"/>
      <dgm:spPr/>
    </dgm:pt>
  </dgm:ptLst>
  <dgm:cxnLst>
    <dgm:cxn modelId="{EB728301-8305-4ADF-AE6A-B95BB5FE8AA5}" type="presOf" srcId="{9482AB0F-B5EF-4CC8-8A3D-62E83EC98154}" destId="{43F20668-68C6-4422-A3FB-ABC2132AD8A4}" srcOrd="0" destOrd="0" presId="urn:microsoft.com/office/officeart/2008/layout/LinedList"/>
    <dgm:cxn modelId="{9D609211-8CA6-4440-8679-F19B62D81EEB}" type="presOf" srcId="{AFF4AA64-E033-4A5B-BD5E-D82C887563C2}" destId="{D5B53524-FA8C-4876-8604-ED93691D3CCF}" srcOrd="0" destOrd="0" presId="urn:microsoft.com/office/officeart/2008/layout/LinedList"/>
    <dgm:cxn modelId="{7214081D-6FB1-44DB-A730-30AA8FC9E47E}" type="presOf" srcId="{45E3A04A-55D6-4A47-88A8-FE07792FDD2D}" destId="{E0D72CFA-6C86-4156-989E-FBCA2C811EDE}" srcOrd="0" destOrd="0" presId="urn:microsoft.com/office/officeart/2008/layout/LinedList"/>
    <dgm:cxn modelId="{3D8E271E-83B7-49EB-803C-839A8D58256F}" srcId="{37005D51-862E-4BAB-B35E-81A626F59306}" destId="{9482AB0F-B5EF-4CC8-8A3D-62E83EC98154}" srcOrd="3" destOrd="0" parTransId="{2247936B-9B68-4481-A0B7-0E91AC8B86A9}" sibTransId="{078C4B73-0E37-4FD8-95AD-209379D5DC3A}"/>
    <dgm:cxn modelId="{2F1F9F43-ECAE-41A8-A37F-F944C21FB174}" type="presOf" srcId="{37005D51-862E-4BAB-B35E-81A626F59306}" destId="{58620198-C028-4A0D-9A65-FA900CDE2AFB}" srcOrd="0" destOrd="0" presId="urn:microsoft.com/office/officeart/2008/layout/LinedList"/>
    <dgm:cxn modelId="{EEA6B149-C940-4DFA-9917-9AD6657EBBBB}" type="presOf" srcId="{B60C11AB-476D-48C8-8905-941CB3CACB8E}" destId="{9087F184-4853-4A3C-87E7-8821531BEB3A}" srcOrd="0" destOrd="0" presId="urn:microsoft.com/office/officeart/2008/layout/LinedList"/>
    <dgm:cxn modelId="{30A0D455-A620-436E-A944-0E18ECB6BEB8}" type="presOf" srcId="{85676CAC-964B-4CA6-8395-2EC2BC7A72AE}" destId="{63F01F9D-A03C-4B41-90EC-B4D490A7A8BB}" srcOrd="0" destOrd="0" presId="urn:microsoft.com/office/officeart/2008/layout/LinedList"/>
    <dgm:cxn modelId="{86623C76-860D-4B31-AD08-F5A51936AE3D}" srcId="{37005D51-862E-4BAB-B35E-81A626F59306}" destId="{45E3A04A-55D6-4A47-88A8-FE07792FDD2D}" srcOrd="5" destOrd="0" parTransId="{8D168A21-9A57-4771-8393-F61F4C79F546}" sibTransId="{0D819186-E43B-4197-ABB6-F9EAE6C6ABE9}"/>
    <dgm:cxn modelId="{D57F5B77-5307-4B42-AF16-1F847D9B98FE}" srcId="{37005D51-862E-4BAB-B35E-81A626F59306}" destId="{B60C11AB-476D-48C8-8905-941CB3CACB8E}" srcOrd="2" destOrd="0" parTransId="{C8EF2379-DDF9-49BC-A92B-960D5C5412A7}" sibTransId="{8DE31BBF-283B-4976-B6C0-737C6C365FE0}"/>
    <dgm:cxn modelId="{5CE7FC8A-9DF5-4266-BDB8-DC4B61C571B4}" srcId="{37005D51-862E-4BAB-B35E-81A626F59306}" destId="{85676CAC-964B-4CA6-8395-2EC2BC7A72AE}" srcOrd="1" destOrd="0" parTransId="{829AE427-E5FF-4D2F-BC07-35E2349C87AD}" sibTransId="{4E3478E1-B8AA-40C3-A6AA-0B6010939181}"/>
    <dgm:cxn modelId="{47BBFAAF-C962-4481-86BD-649D6CD17940}" srcId="{37005D51-862E-4BAB-B35E-81A626F59306}" destId="{AFF4AA64-E033-4A5B-BD5E-D82C887563C2}" srcOrd="4" destOrd="0" parTransId="{6F574CF8-58DE-4969-9D2E-93E2971E8B53}" sibTransId="{FB24A2B3-D258-40EB-BA12-7F9BD58DF039}"/>
    <dgm:cxn modelId="{A829B8B9-9AEB-4385-AC84-E34E94A15ED0}" srcId="{37005D51-862E-4BAB-B35E-81A626F59306}" destId="{79E91F8C-44D1-404C-97BD-B2AFEEDB3A4A}" srcOrd="0" destOrd="0" parTransId="{3297395D-E725-4A11-885C-81B7364F4DC9}" sibTransId="{E2BA595E-4AE8-4128-9627-C9086945D163}"/>
    <dgm:cxn modelId="{F7C128ED-868D-490F-A258-80C1B6C4F54E}" type="presOf" srcId="{79E91F8C-44D1-404C-97BD-B2AFEEDB3A4A}" destId="{85A3B338-5452-4BF8-83B1-7CFC8C42D9D8}" srcOrd="0" destOrd="0" presId="urn:microsoft.com/office/officeart/2008/layout/LinedList"/>
    <dgm:cxn modelId="{51D729DA-B1DE-4A3F-B9D6-AF98F5956660}" type="presParOf" srcId="{58620198-C028-4A0D-9A65-FA900CDE2AFB}" destId="{639D4A7B-BC23-4BDC-B361-F9CF64AA9C05}" srcOrd="0" destOrd="0" presId="urn:microsoft.com/office/officeart/2008/layout/LinedList"/>
    <dgm:cxn modelId="{E76BC6DF-C565-472A-AAA5-C83BD5C79199}" type="presParOf" srcId="{58620198-C028-4A0D-9A65-FA900CDE2AFB}" destId="{6F0BAC12-1F88-46AF-9B36-C3AA5DC0425C}" srcOrd="1" destOrd="0" presId="urn:microsoft.com/office/officeart/2008/layout/LinedList"/>
    <dgm:cxn modelId="{29ECA726-3B10-4C5F-9116-21DC3277B265}" type="presParOf" srcId="{6F0BAC12-1F88-46AF-9B36-C3AA5DC0425C}" destId="{85A3B338-5452-4BF8-83B1-7CFC8C42D9D8}" srcOrd="0" destOrd="0" presId="urn:microsoft.com/office/officeart/2008/layout/LinedList"/>
    <dgm:cxn modelId="{BFF462D4-ADF9-4B54-B248-45299C84309B}" type="presParOf" srcId="{6F0BAC12-1F88-46AF-9B36-C3AA5DC0425C}" destId="{C8C7902A-57B7-4AF3-A7BA-F8F4B91EC448}" srcOrd="1" destOrd="0" presId="urn:microsoft.com/office/officeart/2008/layout/LinedList"/>
    <dgm:cxn modelId="{494EB577-42E7-4D21-8BB2-A47F9C2B31ED}" type="presParOf" srcId="{58620198-C028-4A0D-9A65-FA900CDE2AFB}" destId="{276F1463-C156-4563-83C3-42F4DF79AFF7}" srcOrd="2" destOrd="0" presId="urn:microsoft.com/office/officeart/2008/layout/LinedList"/>
    <dgm:cxn modelId="{B0FEFBE0-E96B-43E5-BC28-6BF27CBCF728}" type="presParOf" srcId="{58620198-C028-4A0D-9A65-FA900CDE2AFB}" destId="{BC467407-CF91-4879-9C40-1DE950D6C41D}" srcOrd="3" destOrd="0" presId="urn:microsoft.com/office/officeart/2008/layout/LinedList"/>
    <dgm:cxn modelId="{2E4FCAF8-742D-452D-BE24-31A2853F1DD6}" type="presParOf" srcId="{BC467407-CF91-4879-9C40-1DE950D6C41D}" destId="{63F01F9D-A03C-4B41-90EC-B4D490A7A8BB}" srcOrd="0" destOrd="0" presId="urn:microsoft.com/office/officeart/2008/layout/LinedList"/>
    <dgm:cxn modelId="{D16B6972-DF89-4934-863E-643137DEB672}" type="presParOf" srcId="{BC467407-CF91-4879-9C40-1DE950D6C41D}" destId="{E3EE5ECE-CD7B-4A32-9739-33D25AC3F615}" srcOrd="1" destOrd="0" presId="urn:microsoft.com/office/officeart/2008/layout/LinedList"/>
    <dgm:cxn modelId="{FE9E5CCB-6618-4699-8218-AC2AE87F6AD0}" type="presParOf" srcId="{58620198-C028-4A0D-9A65-FA900CDE2AFB}" destId="{AF938E27-5408-438F-BE56-0E591FB49A1C}" srcOrd="4" destOrd="0" presId="urn:microsoft.com/office/officeart/2008/layout/LinedList"/>
    <dgm:cxn modelId="{E050BA96-49D2-44CA-8DA9-8F3AE223D99B}" type="presParOf" srcId="{58620198-C028-4A0D-9A65-FA900CDE2AFB}" destId="{50504D67-E377-4A02-9EB0-EF0A4BA4A070}" srcOrd="5" destOrd="0" presId="urn:microsoft.com/office/officeart/2008/layout/LinedList"/>
    <dgm:cxn modelId="{62B6CC52-7D88-49F6-9B25-76FE72A5C5F8}" type="presParOf" srcId="{50504D67-E377-4A02-9EB0-EF0A4BA4A070}" destId="{9087F184-4853-4A3C-87E7-8821531BEB3A}" srcOrd="0" destOrd="0" presId="urn:microsoft.com/office/officeart/2008/layout/LinedList"/>
    <dgm:cxn modelId="{8583BA7F-ADD1-40D9-8278-C5CABC527413}" type="presParOf" srcId="{50504D67-E377-4A02-9EB0-EF0A4BA4A070}" destId="{FF6CA37A-5CB3-47D1-9E8A-ECD484DC48AB}" srcOrd="1" destOrd="0" presId="urn:microsoft.com/office/officeart/2008/layout/LinedList"/>
    <dgm:cxn modelId="{EB225AC5-A445-4158-8FAE-F229793D3451}" type="presParOf" srcId="{58620198-C028-4A0D-9A65-FA900CDE2AFB}" destId="{BF99E4C1-C876-40BA-AB83-CD30080FDD58}" srcOrd="6" destOrd="0" presId="urn:microsoft.com/office/officeart/2008/layout/LinedList"/>
    <dgm:cxn modelId="{3EBE0EDF-992E-4B0E-9308-FFBB93A2B371}" type="presParOf" srcId="{58620198-C028-4A0D-9A65-FA900CDE2AFB}" destId="{26CAC95F-75D3-4807-9EAF-D61FC64910F9}" srcOrd="7" destOrd="0" presId="urn:microsoft.com/office/officeart/2008/layout/LinedList"/>
    <dgm:cxn modelId="{97FB94BF-F530-4ED6-BE11-9BDC94C3DC9E}" type="presParOf" srcId="{26CAC95F-75D3-4807-9EAF-D61FC64910F9}" destId="{43F20668-68C6-4422-A3FB-ABC2132AD8A4}" srcOrd="0" destOrd="0" presId="urn:microsoft.com/office/officeart/2008/layout/LinedList"/>
    <dgm:cxn modelId="{4B5EA6AF-2483-4E54-A6A1-2A9BEABBDA1A}" type="presParOf" srcId="{26CAC95F-75D3-4807-9EAF-D61FC64910F9}" destId="{3159FC74-9386-44A2-94D6-39EEA59E6C1F}" srcOrd="1" destOrd="0" presId="urn:microsoft.com/office/officeart/2008/layout/LinedList"/>
    <dgm:cxn modelId="{B69BEEE6-60D1-44BA-9FCE-CB62B518A381}" type="presParOf" srcId="{58620198-C028-4A0D-9A65-FA900CDE2AFB}" destId="{F67C9264-C74B-4F95-A514-DF84AE876137}" srcOrd="8" destOrd="0" presId="urn:microsoft.com/office/officeart/2008/layout/LinedList"/>
    <dgm:cxn modelId="{84439FAB-AD88-445D-B0E2-BB6FA31F7092}" type="presParOf" srcId="{58620198-C028-4A0D-9A65-FA900CDE2AFB}" destId="{893A7ED2-D3B4-47E2-907D-1588EB0796EE}" srcOrd="9" destOrd="0" presId="urn:microsoft.com/office/officeart/2008/layout/LinedList"/>
    <dgm:cxn modelId="{4BB8CFFD-AA8A-44E1-BB26-A24C653EAAE9}" type="presParOf" srcId="{893A7ED2-D3B4-47E2-907D-1588EB0796EE}" destId="{D5B53524-FA8C-4876-8604-ED93691D3CCF}" srcOrd="0" destOrd="0" presId="urn:microsoft.com/office/officeart/2008/layout/LinedList"/>
    <dgm:cxn modelId="{3D581CA6-6A8D-4139-8532-D1C247EEB9BC}" type="presParOf" srcId="{893A7ED2-D3B4-47E2-907D-1588EB0796EE}" destId="{5FBD6865-3AD3-4397-8509-7220485E1DD0}" srcOrd="1" destOrd="0" presId="urn:microsoft.com/office/officeart/2008/layout/LinedList"/>
    <dgm:cxn modelId="{721FA7E6-CF24-450C-986E-D2D7F04A2A17}" type="presParOf" srcId="{58620198-C028-4A0D-9A65-FA900CDE2AFB}" destId="{64AED7C0-6E9A-44DB-A3F4-A98F23DC8470}" srcOrd="10" destOrd="0" presId="urn:microsoft.com/office/officeart/2008/layout/LinedList"/>
    <dgm:cxn modelId="{EDE8239F-E8FC-4432-93B3-468A3997A3E2}" type="presParOf" srcId="{58620198-C028-4A0D-9A65-FA900CDE2AFB}" destId="{5B3F8460-EC33-4EA6-B6EF-6D0EA5091770}" srcOrd="11" destOrd="0" presId="urn:microsoft.com/office/officeart/2008/layout/LinedList"/>
    <dgm:cxn modelId="{03CFF91B-C8C0-4E32-9326-E91CC917C1DE}" type="presParOf" srcId="{5B3F8460-EC33-4EA6-B6EF-6D0EA5091770}" destId="{E0D72CFA-6C86-4156-989E-FBCA2C811EDE}" srcOrd="0" destOrd="0" presId="urn:microsoft.com/office/officeart/2008/layout/LinedList"/>
    <dgm:cxn modelId="{730360FB-C4A6-451A-A9CA-32ED8FC18130}" type="presParOf" srcId="{5B3F8460-EC33-4EA6-B6EF-6D0EA5091770}" destId="{4FD286B2-B779-44CE-871B-776340D2EF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9D615-82C3-4405-9AD3-B4A43ABDD697}">
      <dsp:nvSpPr>
        <dsp:cNvPr id="0" name=""/>
        <dsp:cNvSpPr/>
      </dsp:nvSpPr>
      <dsp:spPr>
        <a:xfrm>
          <a:off x="467387" y="187118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CC3FA-1391-4D95-96E9-162A296485AE}">
      <dsp:nvSpPr>
        <dsp:cNvPr id="0" name=""/>
        <dsp:cNvSpPr/>
      </dsp:nvSpPr>
      <dsp:spPr>
        <a:xfrm>
          <a:off x="735751" y="455483"/>
          <a:ext cx="722518" cy="722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95EB5-6B47-4158-9E77-C581248E9787}">
      <dsp:nvSpPr>
        <dsp:cNvPr id="0" name=""/>
        <dsp:cNvSpPr/>
      </dsp:nvSpPr>
      <dsp:spPr>
        <a:xfrm>
          <a:off x="1822667" y="580973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For millions of families navigating genetic or developmental conditions</a:t>
          </a:r>
        </a:p>
      </dsp:txBody>
      <dsp:txXfrm>
        <a:off x="1822667" y="580973"/>
        <a:ext cx="2064339" cy="720000"/>
      </dsp:txXfrm>
    </dsp:sp>
    <dsp:sp modelId="{ED494580-92FE-4C7C-9AA5-22A2A91DE6D1}">
      <dsp:nvSpPr>
        <dsp:cNvPr id="0" name=""/>
        <dsp:cNvSpPr/>
      </dsp:nvSpPr>
      <dsp:spPr>
        <a:xfrm>
          <a:off x="438424" y="1562862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61811" y="1851997"/>
          <a:ext cx="722518" cy="722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901835" y="1835181"/>
          <a:ext cx="2064339" cy="609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Guidance is fragmented</a:t>
          </a:r>
        </a:p>
      </dsp:txBody>
      <dsp:txXfrm>
        <a:off x="1901835" y="1835181"/>
        <a:ext cx="2064339" cy="609220"/>
      </dsp:txXfrm>
    </dsp:sp>
    <dsp:sp modelId="{8047C1AE-0509-470A-97BE-83429AB84D24}">
      <dsp:nvSpPr>
        <dsp:cNvPr id="0" name=""/>
        <dsp:cNvSpPr/>
      </dsp:nvSpPr>
      <dsp:spPr>
        <a:xfrm>
          <a:off x="396756" y="2932947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594484" y="3201772"/>
          <a:ext cx="722518" cy="722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60056" y="3359479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Routines are hard to follow</a:t>
          </a:r>
        </a:p>
      </dsp:txBody>
      <dsp:txXfrm>
        <a:off x="1760056" y="3359479"/>
        <a:ext cx="2064339" cy="720000"/>
      </dsp:txXfrm>
    </dsp:sp>
    <dsp:sp modelId="{A2BF4DF4-88CA-4BB1-A1D7-660F02AB0C11}">
      <dsp:nvSpPr>
        <dsp:cNvPr id="0" name=""/>
        <dsp:cNvSpPr/>
      </dsp:nvSpPr>
      <dsp:spPr>
        <a:xfrm>
          <a:off x="361962" y="4287217"/>
          <a:ext cx="1259247" cy="125924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30316" y="4461404"/>
          <a:ext cx="722518" cy="7225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72339" y="4619558"/>
          <a:ext cx="20643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and support often feels out of reach.</a:t>
          </a:r>
        </a:p>
      </dsp:txBody>
      <dsp:txXfrm>
        <a:off x="1772339" y="4619558"/>
        <a:ext cx="206433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D4A7B-BC23-4BDC-B361-F9CF64AA9C05}">
      <dsp:nvSpPr>
        <dsp:cNvPr id="0" name=""/>
        <dsp:cNvSpPr/>
      </dsp:nvSpPr>
      <dsp:spPr>
        <a:xfrm>
          <a:off x="0" y="1483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3B338-5452-4BF8-83B1-7CFC8C42D9D8}">
      <dsp:nvSpPr>
        <dsp:cNvPr id="0" name=""/>
        <dsp:cNvSpPr/>
      </dsp:nvSpPr>
      <dsp:spPr>
        <a:xfrm>
          <a:off x="0" y="1483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That’s why we built Genex</a:t>
          </a:r>
        </a:p>
      </dsp:txBody>
      <dsp:txXfrm>
        <a:off x="0" y="1483"/>
        <a:ext cx="5102726" cy="506022"/>
      </dsp:txXfrm>
    </dsp:sp>
    <dsp:sp modelId="{276F1463-C156-4563-83C3-42F4DF79AFF7}">
      <dsp:nvSpPr>
        <dsp:cNvPr id="0" name=""/>
        <dsp:cNvSpPr/>
      </dsp:nvSpPr>
      <dsp:spPr>
        <a:xfrm>
          <a:off x="0" y="507506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01F9D-A03C-4B41-90EC-B4D490A7A8BB}">
      <dsp:nvSpPr>
        <dsp:cNvPr id="0" name=""/>
        <dsp:cNvSpPr/>
      </dsp:nvSpPr>
      <dsp:spPr>
        <a:xfrm>
          <a:off x="0" y="507506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privacy-first app </a:t>
          </a:r>
        </a:p>
      </dsp:txBody>
      <dsp:txXfrm>
        <a:off x="0" y="507506"/>
        <a:ext cx="5102726" cy="506022"/>
      </dsp:txXfrm>
    </dsp:sp>
    <dsp:sp modelId="{AF938E27-5408-438F-BE56-0E591FB49A1C}">
      <dsp:nvSpPr>
        <dsp:cNvPr id="0" name=""/>
        <dsp:cNvSpPr/>
      </dsp:nvSpPr>
      <dsp:spPr>
        <a:xfrm>
          <a:off x="0" y="1013528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7F184-4853-4A3C-87E7-8821531BEB3A}">
      <dsp:nvSpPr>
        <dsp:cNvPr id="0" name=""/>
        <dsp:cNvSpPr/>
      </dsp:nvSpPr>
      <dsp:spPr>
        <a:xfrm>
          <a:off x="0" y="1013528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That uses generative AI </a:t>
          </a:r>
        </a:p>
      </dsp:txBody>
      <dsp:txXfrm>
        <a:off x="0" y="1013528"/>
        <a:ext cx="5102726" cy="506022"/>
      </dsp:txXfrm>
    </dsp:sp>
    <dsp:sp modelId="{BF99E4C1-C876-40BA-AB83-CD30080FDD58}">
      <dsp:nvSpPr>
        <dsp:cNvPr id="0" name=""/>
        <dsp:cNvSpPr/>
      </dsp:nvSpPr>
      <dsp:spPr>
        <a:xfrm>
          <a:off x="0" y="1519551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20668-68C6-4422-A3FB-ABC2132AD8A4}">
      <dsp:nvSpPr>
        <dsp:cNvPr id="0" name=""/>
        <dsp:cNvSpPr/>
      </dsp:nvSpPr>
      <dsp:spPr>
        <a:xfrm>
          <a:off x="0" y="1519551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And based on your child’s needs</a:t>
          </a:r>
        </a:p>
      </dsp:txBody>
      <dsp:txXfrm>
        <a:off x="0" y="1519551"/>
        <a:ext cx="5102726" cy="506022"/>
      </dsp:txXfrm>
    </dsp:sp>
    <dsp:sp modelId="{F67C9264-C74B-4F95-A514-DF84AE876137}">
      <dsp:nvSpPr>
        <dsp:cNvPr id="0" name=""/>
        <dsp:cNvSpPr/>
      </dsp:nvSpPr>
      <dsp:spPr>
        <a:xfrm>
          <a:off x="0" y="2025574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53524-FA8C-4876-8604-ED93691D3CCF}">
      <dsp:nvSpPr>
        <dsp:cNvPr id="0" name=""/>
        <dsp:cNvSpPr/>
      </dsp:nvSpPr>
      <dsp:spPr>
        <a:xfrm>
          <a:off x="0" y="2025574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Builds clear, daily, bite-sized activities</a:t>
          </a:r>
        </a:p>
      </dsp:txBody>
      <dsp:txXfrm>
        <a:off x="0" y="2025574"/>
        <a:ext cx="5102726" cy="506022"/>
      </dsp:txXfrm>
    </dsp:sp>
    <dsp:sp modelId="{64AED7C0-6E9A-44DB-A3F4-A98F23DC8470}">
      <dsp:nvSpPr>
        <dsp:cNvPr id="0" name=""/>
        <dsp:cNvSpPr/>
      </dsp:nvSpPr>
      <dsp:spPr>
        <a:xfrm>
          <a:off x="0" y="2531596"/>
          <a:ext cx="51027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72CFA-6C86-4156-989E-FBCA2C811EDE}">
      <dsp:nvSpPr>
        <dsp:cNvPr id="0" name=""/>
        <dsp:cNvSpPr/>
      </dsp:nvSpPr>
      <dsp:spPr>
        <a:xfrm>
          <a:off x="0" y="2531596"/>
          <a:ext cx="5102726" cy="5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can actually use it at home and at school</a:t>
          </a:r>
        </a:p>
      </dsp:txBody>
      <dsp:txXfrm>
        <a:off x="0" y="2531596"/>
        <a:ext cx="5102726" cy="506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Voice Over: Millions of families are navigating genetic or developmental conditions. Parents leave hospitals with a diagnosis—but no Tuesday plan.</a:t>
            </a:r>
          </a:p>
          <a:p>
            <a:r>
              <a:rPr lang="en-US" dirty="0"/>
              <a:t>The guidance is fragmented, routines are hard to follow, and support often feels out of reach.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Plot: 1. The text comes first 2. after the first line “we built </a:t>
            </a:r>
            <a:r>
              <a:rPr lang="en-US" dirty="0" err="1"/>
              <a:t>genex</a:t>
            </a:r>
            <a:r>
              <a:rPr lang="en-US" dirty="0"/>
              <a:t>” (said by voice over) , the logo of Genex appears. 3. when voice over saying based on your child’s needs then the icons start appearing one by one until the end. </a:t>
            </a:r>
          </a:p>
          <a:p>
            <a:r>
              <a:rPr lang="en-US" dirty="0"/>
              <a:t>Voice over: That’s why we built Genex! A privacy-first app that uses generative artificial intelligence and, based on your individual child’s needs and diagnosis, builds clear, daily, bite-sized activities you can actually use at home and at school.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2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Plot: The video plays and voice go over the voice over at the same time. </a:t>
            </a:r>
          </a:p>
          <a:p>
            <a:endParaRPr lang="en-US" dirty="0"/>
          </a:p>
          <a:p>
            <a:r>
              <a:rPr lang="en-US" dirty="0"/>
              <a:t>Voice over: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Plot: The video plays and voice go over the voice over at the same time. </a:t>
            </a:r>
          </a:p>
          <a:p>
            <a:endParaRPr lang="en-US" dirty="0"/>
          </a:p>
          <a:p>
            <a:r>
              <a:rPr lang="en-US" dirty="0"/>
              <a:t>Voice over: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2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Plot: The video plays and voice go over the voice over at the same time. </a:t>
            </a:r>
          </a:p>
          <a:p>
            <a:endParaRPr lang="en-US" dirty="0"/>
          </a:p>
          <a:p>
            <a:r>
              <a:rPr lang="en-US" dirty="0"/>
              <a:t>Voice over: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8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Plot: The test come one word at a time, and then Genex logo appears. </a:t>
            </a:r>
          </a:p>
          <a:p>
            <a:r>
              <a:rPr lang="en-US" dirty="0"/>
              <a:t>Voice over: Together we make care simpler, smarter and supportive. Genex, Genetics made practical.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38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curated 5–10 minute exercises, reminders, progress tracking, and community support, families gain confidence, schools stay aligned, and children get consistent support — every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4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"Together, we make care simpler, smarter, and supportive. </a:t>
            </a:r>
            <a:r>
              <a:rPr lang="en-US" dirty="0" err="1"/>
              <a:t>GeneX</a:t>
            </a:r>
            <a:r>
              <a:rPr lang="en-US" dirty="0"/>
              <a:t> — your genetics-aware care companion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17061-3FD1-406E-BACF-3E3156B9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18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49216-CDF6-0EF3-C877-C7E58E9F4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GeneX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A3503-E59C-3C07-6069-409391975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Genetics made practical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C1738-4484-7D89-D3F5-C9961C06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women and a baby&#10;&#10;AI-generated content may be incorrect.">
            <a:extLst>
              <a:ext uri="{FF2B5EF4-FFF2-40B4-BE49-F238E27FC236}">
                <a16:creationId xmlns:a16="http://schemas.microsoft.com/office/drawing/2014/main" id="{12DC8B2A-C360-4E94-6269-AD91C0696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>
            <a:fillRect/>
          </a:stretch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7" name="Picture 6" descr="A black rectangular with pink dots and numbers&#10;&#10;AI-generated content may be incorrect.">
            <a:extLst>
              <a:ext uri="{FF2B5EF4-FFF2-40B4-BE49-F238E27FC236}">
                <a16:creationId xmlns:a16="http://schemas.microsoft.com/office/drawing/2014/main" id="{BCCC37D7-9591-153B-2AB6-2E34ADF0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5"/>
          <a:stretch>
            <a:fillRect/>
          </a:stretch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hild eating cereal on a table&#10;&#10;AI-generated content may be incorrect.">
            <a:extLst>
              <a:ext uri="{FF2B5EF4-FFF2-40B4-BE49-F238E27FC236}">
                <a16:creationId xmlns:a16="http://schemas.microsoft.com/office/drawing/2014/main" id="{F5058AF8-D9F9-C4EA-1172-4EFF6188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r="10019" b="-1"/>
          <a:stretch>
            <a:fillRect/>
          </a:stretch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4AD99-9326-E0AC-5EB3-628AAEEA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90" r="-1" b="28948"/>
          <a:stretch>
            <a:fillRect/>
          </a:stretch>
        </p:blipFill>
        <p:spPr>
          <a:xfrm>
            <a:off x="6171425" y="1631591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hild playing with a string&#10;&#10;AI-generated content may be incorrect.">
            <a:extLst>
              <a:ext uri="{FF2B5EF4-FFF2-40B4-BE49-F238E27FC236}">
                <a16:creationId xmlns:a16="http://schemas.microsoft.com/office/drawing/2014/main" id="{A56A0A96-EE0A-EF56-C285-67B6788A4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5" r="2" b="2"/>
          <a:stretch>
            <a:fillRect/>
          </a:stretch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 descr="A child playing with a bead&#10;&#10;AI-generated content may be incorrect.">
            <a:extLst>
              <a:ext uri="{FF2B5EF4-FFF2-40B4-BE49-F238E27FC236}">
                <a16:creationId xmlns:a16="http://schemas.microsoft.com/office/drawing/2014/main" id="{1884F646-3B8E-A89F-175D-3C1429EDE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8"/>
          <a:stretch>
            <a:fillRect/>
          </a:stretch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536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giving thumbs up&#10;&#10;AI-generated content may be incorrect.">
            <a:extLst>
              <a:ext uri="{FF2B5EF4-FFF2-40B4-BE49-F238E27FC236}">
                <a16:creationId xmlns:a16="http://schemas.microsoft.com/office/drawing/2014/main" id="{1A1D2BFA-ABFA-5475-3F27-3E3FFE66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321733"/>
            <a:ext cx="3350077" cy="2236177"/>
          </a:xfrm>
          <a:prstGeom prst="rect">
            <a:avLst/>
          </a:prstGeom>
        </p:spPr>
      </p:pic>
      <p:pic>
        <p:nvPicPr>
          <p:cNvPr id="13" name="Picture 12" descr="A doctor giving thumbs up&#10;&#10;AI-generated content may be incorrect.">
            <a:extLst>
              <a:ext uri="{FF2B5EF4-FFF2-40B4-BE49-F238E27FC236}">
                <a16:creationId xmlns:a16="http://schemas.microsoft.com/office/drawing/2014/main" id="{540AC33C-DC2D-C6CD-238D-5E575DC8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92" y="362813"/>
            <a:ext cx="2416551" cy="21628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and a child playing with blocks&#10;&#10;AI-generated content may be incorrect.">
            <a:extLst>
              <a:ext uri="{FF2B5EF4-FFF2-40B4-BE49-F238E27FC236}">
                <a16:creationId xmlns:a16="http://schemas.microsoft.com/office/drawing/2014/main" id="{68F9848A-E708-24B9-25F3-D9C1F062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5" y="3006496"/>
            <a:ext cx="5071399" cy="33851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DF46D-75E0-30D6-08AA-562F344E4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68" y="724055"/>
            <a:ext cx="3567362" cy="25081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 white coat giving a thumbs up&#10;&#10;AI-generated content may be incorrect.">
            <a:extLst>
              <a:ext uri="{FF2B5EF4-FFF2-40B4-BE49-F238E27FC236}">
                <a16:creationId xmlns:a16="http://schemas.microsoft.com/office/drawing/2014/main" id="{8DB5F6DB-4052-8A38-5E25-401EF49A0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44" y="4172622"/>
            <a:ext cx="3187488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1C42-5EAB-9ABA-FBFD-139AFAD6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Typical guides fall short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41F6D-0EAE-9733-25FA-9579B921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87" y="539422"/>
            <a:ext cx="3861087" cy="57916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34110-BDDC-1AAD-7798-3E0141D77D7D}"/>
              </a:ext>
            </a:extLst>
          </p:cNvPr>
          <p:cNvSpPr txBox="1"/>
          <p:nvPr/>
        </p:nvSpPr>
        <p:spPr>
          <a:xfrm>
            <a:off x="1001487" y="184330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many parenting books and guidelines on the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typical parenting guides don’t fit every child.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Especially when a genetic condition is in the picture. </a:t>
            </a:r>
          </a:p>
        </p:txBody>
      </p:sp>
    </p:spTree>
    <p:extLst>
      <p:ext uri="{BB962C8B-B14F-4D97-AF65-F5344CB8AC3E}">
        <p14:creationId xmlns:p14="http://schemas.microsoft.com/office/powerpoint/2010/main" val="346784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985B-F72C-8AC0-3250-45F00CD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Diagnosis… then what?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89E7-CA2C-A907-0E40-C02E3FF8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80" y="1636939"/>
            <a:ext cx="6527007" cy="4351338"/>
          </a:xfr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A49F5B4-9CF8-B590-F3D8-263A46B6A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480665"/>
              </p:ext>
            </p:extLst>
          </p:nvPr>
        </p:nvGraphicFramePr>
        <p:xfrm>
          <a:off x="148770" y="1068389"/>
          <a:ext cx="4619621" cy="563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514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That’s why we built Genex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581328E-B6DE-35E0-AF22-6354164D0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937480"/>
              </p:ext>
            </p:extLst>
          </p:nvPr>
        </p:nvGraphicFramePr>
        <p:xfrm>
          <a:off x="649966" y="1184554"/>
          <a:ext cx="5102726" cy="303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34DEFE-D2D4-F273-3999-A171585DC44E}"/>
              </a:ext>
            </a:extLst>
          </p:cNvPr>
          <p:cNvSpPr txBox="1"/>
          <p:nvPr/>
        </p:nvSpPr>
        <p:spPr>
          <a:xfrm>
            <a:off x="665206" y="5068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Genex – Genetics Made Practical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8D1309-28CB-2B66-F77E-AB72F4A0D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571" y="4592328"/>
            <a:ext cx="1346880" cy="13277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8A0BE-EAB4-03DE-C8F9-434480703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507" y="4604613"/>
            <a:ext cx="1674036" cy="13983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328DF23-55AA-BEAE-8698-661C2B5E4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992" y="3501013"/>
            <a:ext cx="1354330" cy="1327775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6B8AA5AA-E942-36D2-ABB8-F0522E2A4C59}"/>
              </a:ext>
            </a:extLst>
          </p:cNvPr>
          <p:cNvSpPr/>
          <p:nvPr/>
        </p:nvSpPr>
        <p:spPr>
          <a:xfrm>
            <a:off x="2746953" y="4938629"/>
            <a:ext cx="889098" cy="24918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F944789-4F14-B9D5-5BCB-1BF0EA68848F}"/>
              </a:ext>
            </a:extLst>
          </p:cNvPr>
          <p:cNvSpPr/>
          <p:nvPr/>
        </p:nvSpPr>
        <p:spPr>
          <a:xfrm rot="649995">
            <a:off x="7714918" y="5267624"/>
            <a:ext cx="872088" cy="24056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1840DC7-5FD2-0651-2D43-5EE039862545}"/>
              </a:ext>
            </a:extLst>
          </p:cNvPr>
          <p:cNvSpPr/>
          <p:nvPr/>
        </p:nvSpPr>
        <p:spPr>
          <a:xfrm>
            <a:off x="5089566" y="4921977"/>
            <a:ext cx="850838" cy="2491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913A4DE-77E4-90EA-F8B6-521F1829873E}"/>
              </a:ext>
            </a:extLst>
          </p:cNvPr>
          <p:cNvSpPr/>
          <p:nvPr/>
        </p:nvSpPr>
        <p:spPr>
          <a:xfrm rot="20338541">
            <a:off x="7650352" y="4737519"/>
            <a:ext cx="852530" cy="23249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E10BDDA-C707-CD8E-7DC2-9FE4C4397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5192" y="4329310"/>
            <a:ext cx="1095259" cy="1717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F68AB4-8DAB-E04E-AC1A-43AFA306CF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751" y="4868867"/>
            <a:ext cx="551823" cy="2577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87E4987-E808-7B0F-8D1A-0AD0B3F142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2704" y="4770732"/>
            <a:ext cx="2101068" cy="1427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46B6F-65BC-E10B-CB49-9D4A8BE577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3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5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059494"/>
            <a:ext cx="3450143" cy="476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 curated:</a:t>
            </a:r>
          </a:p>
          <a:p>
            <a:r>
              <a:rPr lang="en-US" sz="1800" dirty="0"/>
              <a:t>5–10 minutes exercises</a:t>
            </a:r>
          </a:p>
          <a:p>
            <a:r>
              <a:rPr lang="en-US" sz="1800" dirty="0"/>
              <a:t>gentle reminders </a:t>
            </a:r>
          </a:p>
          <a:p>
            <a:r>
              <a:rPr lang="en-US" sz="1800" dirty="0"/>
              <a:t>progress tracking</a:t>
            </a:r>
          </a:p>
          <a:p>
            <a:r>
              <a:rPr lang="en-US" sz="1800" dirty="0"/>
              <a:t>community support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Helps: </a:t>
            </a:r>
          </a:p>
          <a:p>
            <a:r>
              <a:rPr lang="en-US" sz="1800" dirty="0"/>
              <a:t>families gain confidence</a:t>
            </a:r>
          </a:p>
          <a:p>
            <a:r>
              <a:rPr lang="en-US" sz="1800" dirty="0"/>
              <a:t>schools stay aligned </a:t>
            </a:r>
          </a:p>
          <a:p>
            <a:r>
              <a:rPr lang="en-US" sz="1800" dirty="0"/>
              <a:t>and children get consistent help - every day.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Genex –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6237090" y="558633"/>
            <a:ext cx="3207658" cy="561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42" y="478588"/>
            <a:ext cx="1456781" cy="218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A7704-B027-CDE8-2692-2BF662113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27" y="5109580"/>
            <a:ext cx="1805925" cy="1805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700" y="2941953"/>
            <a:ext cx="1641750" cy="1641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42" y="1811893"/>
            <a:ext cx="2238750" cy="149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FA706F-2BB2-9548-F757-B87C941B5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71" y="3553342"/>
            <a:ext cx="1986517" cy="1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059494"/>
            <a:ext cx="3450143" cy="476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With: </a:t>
            </a:r>
          </a:p>
          <a:p>
            <a:pPr marL="0" indent="0">
              <a:buNone/>
            </a:pPr>
            <a:r>
              <a:rPr lang="en-US" sz="1800" dirty="0"/>
              <a:t>Search and condition cards with source and confidence </a:t>
            </a:r>
          </a:p>
          <a:p>
            <a:pPr marL="0" indent="0">
              <a:buNone/>
            </a:pPr>
            <a:r>
              <a:rPr lang="en-US" sz="1800" dirty="0"/>
              <a:t>At a glance visuals </a:t>
            </a:r>
          </a:p>
          <a:p>
            <a:pPr marL="0" indent="0">
              <a:buNone/>
            </a:pPr>
            <a:r>
              <a:rPr lang="en-US" sz="1800" dirty="0"/>
              <a:t>Research lens including centers and top clinicians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Helps: </a:t>
            </a:r>
          </a:p>
          <a:p>
            <a:r>
              <a:rPr lang="en-US" sz="1800" dirty="0"/>
              <a:t>Families understand their child’s situation better </a:t>
            </a:r>
          </a:p>
          <a:p>
            <a:r>
              <a:rPr lang="en-US" sz="1800" dirty="0"/>
              <a:t>Know what to ask your doctor </a:t>
            </a:r>
          </a:p>
          <a:p>
            <a:r>
              <a:rPr lang="en-US" sz="1800" dirty="0"/>
              <a:t>Providers give feedback and modify suggestions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Genex –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CEED6C31-B88A-4C3F-B7A3-C5AEA42A4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5441" y="1554718"/>
            <a:ext cx="7093395" cy="37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059494"/>
            <a:ext cx="3450143" cy="476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With: </a:t>
            </a:r>
          </a:p>
          <a:p>
            <a:r>
              <a:rPr lang="en-US" sz="1800" dirty="0"/>
              <a:t>Evidence-tagged condition panels</a:t>
            </a:r>
          </a:p>
          <a:p>
            <a:r>
              <a:rPr lang="en-US" sz="1800" dirty="0"/>
              <a:t>Knowledge graph-powered gene chips and relationships</a:t>
            </a:r>
          </a:p>
          <a:p>
            <a:r>
              <a:rPr lang="en-US" sz="1800" dirty="0"/>
              <a:t>And many more features like data exports and expert in the loop feedback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Helps: </a:t>
            </a:r>
          </a:p>
          <a:p>
            <a:r>
              <a:rPr lang="en-US" sz="1800" dirty="0"/>
              <a:t>Clinicians and providers can co-create the plan</a:t>
            </a:r>
          </a:p>
          <a:p>
            <a:r>
              <a:rPr lang="en-US" sz="1800" dirty="0"/>
              <a:t>Keep home and school on the same page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Genex –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935D8-C380-8CB8-F48B-F7D2A5CE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5903" y="1307114"/>
            <a:ext cx="2908460" cy="2908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5C8FC-A036-A362-15EA-1AFE2DF40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70" y="1974770"/>
            <a:ext cx="2908460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dna chain with light shining through it&#10;&#10;AI-generated content may be incorrect.">
            <a:extLst>
              <a:ext uri="{FF2B5EF4-FFF2-40B4-BE49-F238E27FC236}">
                <a16:creationId xmlns:a16="http://schemas.microsoft.com/office/drawing/2014/main" id="{9A40119E-0F5C-E385-12D0-C2506265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1" r="12695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Together, we make care simpler, smarter, and supportive.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GeneX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Genetics Made Practical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DADF5-2EAA-304D-8D17-E58DBF88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4437279"/>
            <a:ext cx="2689594" cy="12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9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548</Words>
  <Application>Microsoft Office PowerPoint</Application>
  <PresentationFormat>Widescreen</PresentationFormat>
  <Paragraphs>77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GeneX</vt:lpstr>
      <vt:lpstr>Typical guides fall short</vt:lpstr>
      <vt:lpstr>Diagnosis… then what? </vt:lpstr>
      <vt:lpstr>That’s why we built Genex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8</cp:revision>
  <dcterms:created xsi:type="dcterms:W3CDTF">2025-09-23T16:18:55Z</dcterms:created>
  <dcterms:modified xsi:type="dcterms:W3CDTF">2025-10-15T23:11:54Z</dcterms:modified>
</cp:coreProperties>
</file>